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3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8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9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9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2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8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847C9-8E58-4DD0-8EFC-628BEB4B293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1776-DFC7-4739-810A-384E0FF3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smtClean="0">
                <a:cs typeface="Trebuchet MS" pitchFamily="34" charset="0"/>
              </a:rPr>
              <a:t>Akun/Perkiraan dan </a:t>
            </a:r>
            <a:br>
              <a:rPr lang="en-US" altLang="en-US" sz="3600" smtClean="0">
                <a:cs typeface="Trebuchet MS" pitchFamily="34" charset="0"/>
              </a:rPr>
            </a:br>
            <a:r>
              <a:rPr lang="en-US" altLang="en-US" sz="3600" smtClean="0">
                <a:cs typeface="Trebuchet MS" pitchFamily="34" charset="0"/>
              </a:rPr>
              <a:t>Transaksi Perusahaan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 sangat merepotkan sekali jika staf akuntansi koperasi harus membuat neraca setiap kali koperasi melakukan transaksi.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 prakteknya, dalam satu hari saja bisa terjadi belasan sampai ratusan transaksi. 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 karena itu, diperlukan suatu media penolong yang dapat membantu staf akuntansi untuk mencatat transaksi koperasi tanpa setiap saat harus membuat neraca.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Alat penolong ini disebut sebagai Perkiraan atau Akun.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5DF00-A4A8-4311-A69F-6D563D99009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44317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Akun-akun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Koperasi</a:t>
            </a:r>
            <a:endParaRPr lang="en-US" altLang="en-US" sz="3600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10"/>
              <a:defRPr/>
            </a:pPr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Dana-dana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adalah bagian dari sisa hasil usaha (SHU) yang disisihkan dan dialokasikan untuk tujuan tertentu, sesuai ketentuan anggaran dasar atau ketetapan rapat anggota. </a:t>
            </a:r>
          </a:p>
          <a:p>
            <a:pPr marL="809625" lvl="1" fontAlgn="auto">
              <a:spcBef>
                <a:spcPts val="600"/>
              </a:spcBef>
              <a:buClr>
                <a:srgbClr val="4F81BD"/>
              </a:buClr>
              <a:buFont typeface="Wingdings 2" charset="2"/>
              <a:buChar char="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Dana Anggota dikembalikan kepada anggota atas jasa-jasa yang telah diberikannya kepada koperasi.</a:t>
            </a:r>
          </a:p>
          <a:p>
            <a:pPr marL="809625" lvl="1" fontAlgn="auto">
              <a:spcBef>
                <a:spcPts val="600"/>
              </a:spcBef>
              <a:buClr>
                <a:srgbClr val="4F81BD"/>
              </a:buClr>
              <a:buFont typeface="Wingdings 2" charset="2"/>
              <a:buChar char="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Dana Pengurus adalah bonus yang diberikan kepada pengurus koperasi karena telah mengelola koperasi.</a:t>
            </a:r>
          </a:p>
          <a:p>
            <a:pPr marL="809625" lvl="1" fontAlgn="auto">
              <a:spcBef>
                <a:spcPts val="600"/>
              </a:spcBef>
              <a:buClr>
                <a:srgbClr val="4F81BD"/>
              </a:buClr>
              <a:buFont typeface="Wingdings 2" charset="2"/>
              <a:buChar char="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Dana Pegawai adalah bonus yang diberikan koperasi kepada pegawai koperasi karena telah mengoperasikan koperasi setiap harinya.</a:t>
            </a:r>
          </a:p>
          <a:p>
            <a:pPr marL="809625" lvl="1" fontAlgn="auto">
              <a:spcBef>
                <a:spcPts val="600"/>
              </a:spcBef>
              <a:buClr>
                <a:srgbClr val="4F81BD"/>
              </a:buClr>
              <a:buFont typeface="Wingdings 2" charset="2"/>
              <a:buChar char="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Dana Pendidikan dialokasikan untuk meningkatkan pendidikan dari anggota, pengurus, pegawai, atau pihak-pihak lain yang dipandang layak menerimanya.</a:t>
            </a:r>
          </a:p>
          <a:p>
            <a:pPr marL="809625" lvl="1" fontAlgn="auto">
              <a:spcBef>
                <a:spcPts val="600"/>
              </a:spcBef>
              <a:buClr>
                <a:srgbClr val="4F81BD"/>
              </a:buClr>
              <a:buFont typeface="Wingdings 2" charset="2"/>
              <a:buChar char="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Dana Pembangunan Daerah Kerja dialokasikan sebagai sumbangan pembangunan untuk wilayah operasional koperasi.</a:t>
            </a:r>
          </a:p>
          <a:p>
            <a:pPr marL="809625" lvl="1" fontAlgn="auto">
              <a:spcBef>
                <a:spcPts val="600"/>
              </a:spcBef>
              <a:buClr>
                <a:srgbClr val="4F81BD"/>
              </a:buClr>
              <a:buFont typeface="Wingdings 2" charset="2"/>
              <a:buChar char="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Dana Sosial dialokasikan untuk berbagai kegiatan sosial di wilayah operasional koperasi.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47C31-1FB1-4D1E-9D92-3A9C29E3B302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7041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Akun-akun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Koperasi</a:t>
            </a:r>
            <a:endParaRPr lang="en-US" altLang="en-US" sz="3600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11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 Sumbangan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sejumlah uang atau barang modal yang dapat dinilai dengan uang, yang diterima dari pihak lain secara hibah dan tidak mengikat. 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11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 Penyertaan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sejumlah uang atau barang modal yang dapat dinilai dengan uang, yang ditanamkan oleh pemodal untuk menambah dan memperkuat struktur permodalan dalam meningkatkan usaha koperasi.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11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Cadangan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bagian dari sisa hasil usaha (SHU) yang disisihkan dan dialokasikan oleh koperasi untuk tujuan tertentu, biasanya untuk persiapan melakukan pengembangan usaha, investasi baru, atau antisipasi terhadap kerugian usaha.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E4CC6-298E-446F-AB09-D77C6175BAA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78317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Trebuchet MS" pitchFamily="34" charset="0"/>
              </a:rPr>
              <a:t>Akun-akun Koperasi</a:t>
            </a:r>
            <a:endParaRPr lang="en-US" altLang="en-US" sz="360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14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Partisipasi Bruto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kontribusi anggota kepada koperasi sebagai imbalan atas penyerahan barang dan jasa kepada anggota, mencakup harga pokok dan partisipasi neto. </a:t>
            </a:r>
          </a:p>
          <a:p>
            <a:pPr marL="857250" lvl="1" indent="-319088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kata lain, nilai total penjualan produk koperasi (berupa barang maupun jasa) kepada anggota koperasi.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14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Partisipasi Neto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kontribusi anggota terhadap hasil usaha koperasi berupa selisih antara partisipasi bruto dengan beban pokok. </a:t>
            </a:r>
          </a:p>
          <a:p>
            <a:pPr marL="857250" lvl="1" indent="-319088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Jadi, partisipasi neto adalah sisa hasil usaha dari penjualan produk koperasi (berupa barang maupun jasa) kepada anggota koperasi.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14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 dari Nonanggota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penjualan barang dan jasa kepada pihak selain anggota koperasi.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52E4E-3E74-43C9-ABD7-0698E15E0A1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68294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Akun-akun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Koperasi</a:t>
            </a:r>
            <a:endParaRPr lang="en-US" altLang="en-US" sz="3600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17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Operasional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pengorbanan ekonomis yang dilakukan koperasi untuk memperoleh barang dan jasa dalam rangka menjalankan kegiatan utama koperasi. </a:t>
            </a:r>
          </a:p>
          <a:p>
            <a:pPr marL="857250" lvl="1" indent="-319088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Terdiri dari beban listrik, beban telepon, gaji pegawai, beban transportasi, dan sebagainya.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17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Pokok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pengorbanan ekonomis yang dilakukan koperasi demi memperoleh partisipasi neto dari anggota. </a:t>
            </a:r>
          </a:p>
          <a:p>
            <a:pPr marL="857250" lvl="1" indent="-319088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kata lain, beban pokok adalah pengorbanan ekonomis yang terkait secara langsung dengan penjualan produk kepada anggota.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17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Perkoperasian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beban sehubungan dengan gerakan perkoperasian, tidak berhubungan dengan kegiatan usaha.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8C6DB-D302-4238-9C0E-B8E9EC30692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30245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Akun-akun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Koperasi</a:t>
            </a:r>
            <a:endParaRPr lang="en-US" altLang="en-US" sz="3600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0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Sisa Hasil Usaha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(SHU) merupakan selisih antara penghasilan yang diterima selama periode tertentu dengan pengorbanan ekonomis yang dikeluarkan untuk memperoleh penghasilan itu. </a:t>
            </a:r>
          </a:p>
          <a:p>
            <a:pPr marL="857250" lvl="1" indent="-319088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Setelah dikurangi beban-beban, SHU akan dibagikan kepada para anggota sesuai dengan pertimbangan jasanya masing-masing. </a:t>
            </a:r>
          </a:p>
          <a:p>
            <a:pPr marL="857250" lvl="1" indent="-319088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 anggota diukur berdasarkan jumlah kontribusi masing-masing terhadap pembentukan SHU ini. </a:t>
            </a:r>
          </a:p>
          <a:p>
            <a:pPr marL="857250" lvl="1" indent="-319088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Ukuran kontribusi yang digunakan adalah jumlah transaksi yang dilakukan anggota dengan koperasi selama periode tertentu.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0D202-E89A-4F05-888F-33847039250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0998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Pengelompokan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Akun</a:t>
            </a:r>
            <a:endParaRPr lang="en-US" altLang="en-US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Akun-akun neraca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atau disebut juga </a:t>
            </a:r>
            <a:r>
              <a:rPr lang="en-US" sz="24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riil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semua akun yang ada dalam neraca (akun aktiva, akun utang, dan akun ekuitas).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riil ini terus dilanjutkan/diakumulasikan dari waktu ke waktu.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Sepanjang koperasi masih beroperasi, saldo setiap akun akan terus ada atau terbawa dari satu periode akuntansi ke periode berikutnya.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Akun-akun perhitungan hasil usaha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atau disebut juga </a:t>
            </a:r>
            <a:r>
              <a:rPr lang="en-US" sz="24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nominal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semua akun yang ada dalam laporan hasil usaha (akun pendapatan dan akun beban).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Akun-akun nominal hanya dipertahankan/berusia selama satu periode akuntansi.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awal periode berikutnya, akun-akun nominal harus dimulai dari nol. </a:t>
            </a: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8D9C2-72BF-4C93-ACC7-94EC675A280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35874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Pengelompokan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Akun</a:t>
            </a:r>
            <a:endParaRPr lang="en-US" altLang="en-US" dirty="0" smtClean="0">
              <a:cs typeface="Trebuchet MS" pitchFamily="34" charset="0"/>
            </a:endParaRPr>
          </a:p>
        </p:txBody>
      </p:sp>
      <p:pic>
        <p:nvPicPr>
          <p:cNvPr id="583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813" y="1492250"/>
            <a:ext cx="7572375" cy="4365625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434B9-BEE1-4F86-B6AF-620ECE5DDF0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48225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600" dirty="0" err="1" smtClean="0">
                <a:cs typeface="Trebuchet MS" pitchFamily="34" charset="0"/>
              </a:rPr>
              <a:t>Pedoman</a:t>
            </a:r>
            <a:r>
              <a:rPr lang="en-US" altLang="en-US" sz="3600" dirty="0" smtClean="0">
                <a:cs typeface="Trebuchet MS" pitchFamily="34" charset="0"/>
              </a:rPr>
              <a:t> </a:t>
            </a:r>
            <a:r>
              <a:rPr lang="en-US" altLang="en-US" sz="3600" dirty="0" err="1" smtClean="0">
                <a:cs typeface="Trebuchet MS" pitchFamily="34" charset="0"/>
              </a:rPr>
              <a:t>Pengisian</a:t>
            </a:r>
            <a:r>
              <a:rPr lang="en-US" altLang="en-US" sz="3600" dirty="0" smtClean="0">
                <a:cs typeface="Trebuchet MS" pitchFamily="34" charset="0"/>
              </a:rPr>
              <a:t> </a:t>
            </a:r>
            <a:r>
              <a:rPr lang="en-US" altLang="en-US" sz="3600" dirty="0" err="1" smtClean="0">
                <a:cs typeface="Trebuchet MS" pitchFamily="34" charset="0"/>
              </a:rPr>
              <a:t>Akun</a:t>
            </a:r>
            <a:r>
              <a:rPr lang="en-US" altLang="en-US" sz="3600" dirty="0" smtClean="0">
                <a:cs typeface="Trebuchet MS" pitchFamily="34" charset="0"/>
              </a:rPr>
              <a:t>/</a:t>
            </a:r>
            <a:r>
              <a:rPr lang="en-US" altLang="en-US" sz="3600" dirty="0" err="1" smtClean="0">
                <a:cs typeface="Trebuchet MS" pitchFamily="34" charset="0"/>
              </a:rPr>
              <a:t>Perkiraan</a:t>
            </a:r>
            <a:endParaRPr lang="en-US" altLang="en-US" sz="3600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162050"/>
            <a:ext cx="8229600" cy="4857750"/>
          </a:xfrm>
        </p:spPr>
        <p:txBody>
          <a:bodyPr rtlCol="0">
            <a:noAutofit/>
          </a:bodyPr>
          <a:lstStyle/>
          <a:p>
            <a:pPr marL="339725" indent="-339725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termasuk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kelompok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633413" lvl="1" indent="-293688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bertambah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berkurang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39725" indent="-339725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termasuk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kelompok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kewajiban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633413" lvl="1" indent="-293688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bertambah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berkurang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39725" indent="-339725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termasuk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kelompok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modal: </a:t>
            </a:r>
          </a:p>
          <a:p>
            <a:pPr marL="693738" lvl="1" indent="-354013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bertambah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berkurang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39725" indent="-339725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4"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738188" lvl="1" indent="-398463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bertambah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berkurang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80988" indent="-280988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termasuk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kelompok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693738" lvl="1" indent="-412750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bertambah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berkurang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0B620-AF9A-4886-8CC5-0CE6532DE14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2298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err="1" smtClean="0">
                <a:cs typeface="Trebuchet MS" pitchFamily="34" charset="0"/>
              </a:rPr>
              <a:t>Pedoman</a:t>
            </a:r>
            <a:r>
              <a:rPr lang="en-US" altLang="en-US" sz="3600" dirty="0" smtClean="0">
                <a:cs typeface="Trebuchet MS" pitchFamily="34" charset="0"/>
              </a:rPr>
              <a:t> </a:t>
            </a:r>
            <a:r>
              <a:rPr lang="en-US" altLang="en-US" sz="3600" dirty="0" err="1" smtClean="0">
                <a:cs typeface="Trebuchet MS" pitchFamily="34" charset="0"/>
              </a:rPr>
              <a:t>Pengisian</a:t>
            </a:r>
            <a:r>
              <a:rPr lang="en-US" altLang="en-US" sz="3600" dirty="0" smtClean="0">
                <a:cs typeface="Trebuchet MS" pitchFamily="34" charset="0"/>
              </a:rPr>
              <a:t> </a:t>
            </a:r>
            <a:r>
              <a:rPr lang="en-US" altLang="en-US" sz="3600" dirty="0" err="1" smtClean="0">
                <a:cs typeface="Trebuchet MS" pitchFamily="34" charset="0"/>
              </a:rPr>
              <a:t>Akun</a:t>
            </a:r>
            <a:r>
              <a:rPr lang="en-US" altLang="en-US" sz="3600" dirty="0" smtClean="0">
                <a:cs typeface="Trebuchet MS" pitchFamily="34" charset="0"/>
              </a:rPr>
              <a:t>/</a:t>
            </a:r>
            <a:r>
              <a:rPr lang="en-US" altLang="en-US" sz="3600" dirty="0" err="1" smtClean="0">
                <a:cs typeface="Trebuchet MS" pitchFamily="34" charset="0"/>
              </a:rPr>
              <a:t>Perkiraan</a:t>
            </a:r>
            <a:endParaRPr lang="en-US" altLang="en-US" sz="3600" dirty="0" smtClean="0">
              <a:cs typeface="Trebuchet MS" pitchFamily="34" charset="0"/>
            </a:endParaRPr>
          </a:p>
        </p:txBody>
      </p:sp>
      <p:pic>
        <p:nvPicPr>
          <p:cNvPr id="604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8513" y="1479550"/>
            <a:ext cx="7631112" cy="1878013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4B451-0AEA-4DF8-8129-101907D1349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2988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err="1" smtClean="0">
                <a:cs typeface="Trebuchet MS" pitchFamily="34" charset="0"/>
              </a:rPr>
              <a:t>Pedoman</a:t>
            </a:r>
            <a:r>
              <a:rPr lang="en-US" altLang="en-US" sz="3600" dirty="0" smtClean="0">
                <a:cs typeface="Trebuchet MS" pitchFamily="34" charset="0"/>
              </a:rPr>
              <a:t> </a:t>
            </a:r>
            <a:r>
              <a:rPr lang="en-US" altLang="en-US" sz="3600" dirty="0" err="1" smtClean="0">
                <a:cs typeface="Trebuchet MS" pitchFamily="34" charset="0"/>
              </a:rPr>
              <a:t>Pengisian</a:t>
            </a:r>
            <a:r>
              <a:rPr lang="en-US" altLang="en-US" sz="3600" dirty="0" smtClean="0">
                <a:cs typeface="Trebuchet MS" pitchFamily="34" charset="0"/>
              </a:rPr>
              <a:t> </a:t>
            </a:r>
            <a:r>
              <a:rPr lang="en-US" altLang="en-US" sz="3600" dirty="0" err="1" smtClean="0">
                <a:cs typeface="Trebuchet MS" pitchFamily="34" charset="0"/>
              </a:rPr>
              <a:t>Akun</a:t>
            </a:r>
            <a:r>
              <a:rPr lang="en-US" altLang="en-US" sz="3600" dirty="0" smtClean="0">
                <a:cs typeface="Trebuchet MS" pitchFamily="34" charset="0"/>
              </a:rPr>
              <a:t>/</a:t>
            </a:r>
            <a:r>
              <a:rPr lang="en-US" altLang="en-US" sz="3600" dirty="0" err="1" smtClean="0">
                <a:cs typeface="Trebuchet MS" pitchFamily="34" charset="0"/>
              </a:rPr>
              <a:t>Perkiraan</a:t>
            </a:r>
            <a:endParaRPr lang="en-US" altLang="en-US" dirty="0" smtClean="0">
              <a:cs typeface="Trebuchet MS" pitchFamily="34" charset="0"/>
            </a:endParaRPr>
          </a:p>
        </p:txBody>
      </p:sp>
      <p:pic>
        <p:nvPicPr>
          <p:cNvPr id="614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2350" y="1443038"/>
            <a:ext cx="7121525" cy="462915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78274-20AB-4861-8E37-F022F192DA6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00871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Bentuk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Akun</a:t>
            </a:r>
            <a:endParaRPr lang="en-US" altLang="en-US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 umum, akun dapat berupa sebuah tabel yang dibagi menjadi dua bagian atau dua sisi.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kiri disebut sisi Debet dan bagian kanan disebut sisi Kredit.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Mencatat di sisi kiri disebut mendebet akun dan mencatat di sisi kanan disebut mengkredit akun. 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 berkala, sisi debet harus dijumlahkan dan dipertemukan (dikurangkan) dengan jumlah sisi kredit, sehingga dapat diketahui saldo akun tersebut pada saat tertentu.</a:t>
            </a:r>
            <a:endParaRPr lang="en-US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588A2-6475-4223-9FC9-B8ABBE46675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790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Neraca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Saldo</a:t>
            </a:r>
            <a:endParaRPr lang="en-US" altLang="en-US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akhir periode akuntansi, seluruh transaksi dihentikan dan setiap akun yang ada dihitung saldonya, yang mencakup: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Selisih antara total debet dan total kredit (akun aktiva, beban, dan prive).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Selisih antara total kredit dengan total debet (akun utang, modal, dan pendapatan).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Selisih atau saldo setiap akun tersebut akan kita susun dalam suatu daftar, yang disebut dengan neraca saldo.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Jadi, </a:t>
            </a:r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saldo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 </a:t>
            </a:r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percobaan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suatu daftar yang berisi seluruh akun yang ada dalam buku besar beserta saldo akhirnya pada akhir periode akuntansi tertentu.</a:t>
            </a:r>
            <a:endParaRPr lang="en-US" sz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58824-42B6-4FD1-A86C-60331D6528E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08998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Trebuchet MS" pitchFamily="34" charset="0"/>
              </a:rPr>
              <a:t>Neraca Saldo</a:t>
            </a:r>
          </a:p>
        </p:txBody>
      </p:sp>
      <p:pic>
        <p:nvPicPr>
          <p:cNvPr id="634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412875"/>
            <a:ext cx="6000750" cy="4672013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409D9-77C0-4486-BAEC-006140C6A7F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30029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Laporan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Keuangan</a:t>
            </a:r>
            <a:endParaRPr lang="en-US" altLang="en-US" dirty="0" smtClean="0">
              <a:cs typeface="Trebuchet MS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 neraca saldo, kita dapat mulai menyusun laporan keuangan. </a:t>
            </a:r>
          </a:p>
          <a:p>
            <a:pPr lvl="1" fontAlgn="auto"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Penyusunan laporan keuangan dimulai dengan pembuatan Perhitungan Hasil Usaha kemudian Neraca koperasi.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 Hasil Usaha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suatu bentuk laporan yang menunjukkan kemampuan koperasi dalam menghasilkan SHU selama suatu periode akuntansi atau satu tahun. </a:t>
            </a:r>
          </a:p>
          <a:p>
            <a:pPr lvl="1" fontAlgn="auto"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 yang diperoleh koperasi dalam suatu periode dihitung dengan cara mengurangkan beban yang dikeluarkan koperasi selama satu periode dari pendapatan yang diperolehnya dalam periode tersebut.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D27C6-D218-4522-B415-C96A849F905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89596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Laporan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Keuangan</a:t>
            </a:r>
            <a:endParaRPr lang="en-US" altLang="en-US" dirty="0" smtClean="0">
              <a:cs typeface="Trebuchet MS" pitchFamily="34" charset="0"/>
            </a:endParaRPr>
          </a:p>
        </p:txBody>
      </p:sp>
      <p:pic>
        <p:nvPicPr>
          <p:cNvPr id="655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813" y="1428750"/>
            <a:ext cx="7570787" cy="457200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F68F8-01A1-4EC0-9356-38EB958FCC2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00531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Laporan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Keuangan</a:t>
            </a:r>
            <a:endParaRPr lang="en-US" altLang="en-US" dirty="0" smtClean="0">
              <a:cs typeface="Trebuchet MS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Font typeface="Wingdings 2" charset="2"/>
              <a:buChar char="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suatu daftar yang menunjukkan posisi sumber daya yang dimiliki koperasi, beserta informasi dari mana sumber daya tersebut diperoleh. 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koperasi dapat disusun dengan memasukkan semua akun aktiva dalam neraca saldo ke sisi kiri neraca dan memasukkan semua akun utang dan ekuitas ke sisi kewajiban. </a:t>
            </a:r>
          </a:p>
          <a:p>
            <a:pPr fontAlgn="auto"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 ekuitas koperasi yang dicatat dalam neraca adalah saldo ekuitas akhir: Simpanan Pokok, Simpanan Wajib, dan SHU periode berjalan.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E7F46-7477-4AB0-B4C3-CAEA5E4B9299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15053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Trebuchet MS" pitchFamily="34" charset="0"/>
              </a:rPr>
              <a:t>Laporan Keuangan</a:t>
            </a:r>
          </a:p>
        </p:txBody>
      </p:sp>
      <p:pic>
        <p:nvPicPr>
          <p:cNvPr id="675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138" y="1500188"/>
            <a:ext cx="7677150" cy="3000375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1D16D-1864-43B9-BECE-8838C1DFA8DC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63016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Trebuchet MS" pitchFamily="34" charset="0"/>
              </a:rPr>
              <a:t>Bentuk Akun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T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yang paling sederhana adalah akun yang berbentuk huruf T, yang biasa disebut akun T.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T lebih banyak digunakan dalam mekanisme belajar akuntansi di lembaga pendidikan, bukan dalam praktek.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6031B-33E5-48ED-9B18-64C7535007C8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50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619500"/>
            <a:ext cx="7858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970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Trebuchet MS" pitchFamily="34" charset="0"/>
              </a:rPr>
              <a:t>Bentuk Akun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Dua Kolom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Sebenarnya akun dua kolom tidak hanya terdiri dari dua kolom saja, tetapi dapat juga terdiri dari beberapa kolom. 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ini disebut dua kolom karena pada dasarnya dibagi menjadi dua bagian besar, yaitu kolom debet dan kolom kredit. 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 kolom ini dibagi lagi menjadi kolom tanggal, kolom keterangan (untuk mencatat keterangan-keterangan yang diperlukan demi memperjelas akun tersebut), dan kolom referensi (untuk mencatat nomor atau halaman jurnal umum yang menjadi dasar pencatatan pada akun tersebut).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E9931-9DDC-4072-821F-E53642BE1752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64822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Bentuk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Akun</a:t>
            </a:r>
            <a:endParaRPr lang="en-US" altLang="en-US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Dua Kolom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DD77B-A577-4E93-B443-BA12CC4513A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71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143125"/>
            <a:ext cx="79708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957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Bentuk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Akun</a:t>
            </a:r>
            <a:endParaRPr lang="en-US" altLang="en-US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Empat Kolom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 halnya akun dua kolom, akun empat kolom tidak benar-benar dibagi menjadi empat kolom saja, melainkan dibagi lagi menjadi empat bagian utama, yaitu kolom tanggal, kolom keterangan, dan kolom debet serta kolom kredit. 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 kolom tambahan itu berfungsi untuk mengetahui saldo akun setiap kali terjadi pengisian pada akun tersebut. 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Keunggulan dari akun empat kolom adalah bahwa saldo akun tersebut dapat diketahui setiap kali dibutuhkan (setidaknya setiap tanggal transaksi) karena mengharuskan penghitungan saldonya setiap saat.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A1B96-E77E-490B-BAA0-EA628C089F2B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31756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mtClean="0">
                <a:cs typeface="Trebuchet MS" pitchFamily="34" charset="0"/>
              </a:rPr>
              <a:t>Bentuk Akun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Empat Kolom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F50AA-62CD-4A3B-8381-342344ABC34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1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238375"/>
            <a:ext cx="77644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7054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Akun-akun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Koperasi</a:t>
            </a:r>
            <a:endParaRPr lang="en-US" altLang="en-US" sz="3600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adalah alat pembayaran yang dimiliki dan siap digunakan, seperti cek kontan serta uang tunai.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 anggota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hak (tagihan) koperasi kepada anggotanya, karena koperasi meminjamkan uang atau menjual barang secara kredit kepada anggotanya.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Perlengkapan kantor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barang/bahan pelengkap aktivitas yang biasanya berumur pendek (kurang dari satu tahun) yang habis karena pemakaian—kertas, pulpen, tinta, dan sebagainya.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Peralatan kantor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alat-alat yang dimiliki dan digunakan dalam operasi jangka panjang—meja, kursi, komputer, dan sebagainya.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41317E-3EBD-44FD-9F88-1A9D39FA65B9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540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cs typeface="Trebuchet MS" pitchFamily="34" charset="0"/>
              </a:rPr>
              <a:t>Akun-akun</a:t>
            </a:r>
            <a:r>
              <a:rPr lang="en-US" altLang="en-US" dirty="0" smtClean="0">
                <a:cs typeface="Trebuchet MS" pitchFamily="34" charset="0"/>
              </a:rPr>
              <a:t> </a:t>
            </a:r>
            <a:r>
              <a:rPr lang="en-US" altLang="en-US" dirty="0" err="1" smtClean="0">
                <a:cs typeface="Trebuchet MS" pitchFamily="34" charset="0"/>
              </a:rPr>
              <a:t>Koperasi</a:t>
            </a:r>
            <a:endParaRPr lang="en-US" altLang="en-US" sz="3600" dirty="0" smtClean="0"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 usaha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pinjaman (kewajiban) koperasi kepada pihak lain, timbul akibat transaksi pembelian kredit.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 bank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kewajiban koperasi kepada pihak bank karena telah meminjam uang.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Simpanan sukarela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kewajiban koperasi kepada anggotanya karena telah menyimpan (menabung) uangnya.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Simpanan pokok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sejumlah uang tertentu yang harus disetorkan setiap anggota pada waktu menjadi anggota koperasi, sebagai bagian dari ekuitas (modal) koperasi.</a:t>
            </a:r>
          </a:p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Simpanan wajib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sejumlah simpanan tertentu yang harus dibayarkan oleh anggota dalam waktu dan kesempatan tertentu, sebagai bagian dari ekuitas (modal) koperasi.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0DC51-B7DA-4FBD-980E-5E600CF395BC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57002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1541</Words>
  <Application>Microsoft Office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Akun/Perkiraan dan  Transaksi Perusahaan</vt:lpstr>
      <vt:lpstr>Bentuk Akun</vt:lpstr>
      <vt:lpstr>Bentuk Akun</vt:lpstr>
      <vt:lpstr>Bentuk Akun</vt:lpstr>
      <vt:lpstr>Bentuk Akun</vt:lpstr>
      <vt:lpstr>Bentuk Akun</vt:lpstr>
      <vt:lpstr>Bentuk Akun</vt:lpstr>
      <vt:lpstr>Akun-akun Koperasi</vt:lpstr>
      <vt:lpstr>Akun-akun Koperasi</vt:lpstr>
      <vt:lpstr>Akun-akun Koperasi</vt:lpstr>
      <vt:lpstr>Akun-akun Koperasi</vt:lpstr>
      <vt:lpstr>Akun-akun Koperasi</vt:lpstr>
      <vt:lpstr>Akun-akun Koperasi</vt:lpstr>
      <vt:lpstr>Akun-akun Koperasi</vt:lpstr>
      <vt:lpstr>Pengelompokan Akun</vt:lpstr>
      <vt:lpstr>Pengelompokan Akun</vt:lpstr>
      <vt:lpstr>Pedoman Pengisian Akun/Perkiraan</vt:lpstr>
      <vt:lpstr>Pedoman Pengisian Akun/Perkiraan</vt:lpstr>
      <vt:lpstr>Pedoman Pengisian Akun/Perkiraan</vt:lpstr>
      <vt:lpstr>Neraca Saldo</vt:lpstr>
      <vt:lpstr>Neraca Saldo</vt:lpstr>
      <vt:lpstr>Laporan Keuangan</vt:lpstr>
      <vt:lpstr>Laporan Keuangan</vt:lpstr>
      <vt:lpstr>Laporan Keuangan</vt:lpstr>
      <vt:lpstr>Laporan Keuangan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AKUN/PERKIRAAN DAN MANFAATNYA</dc:title>
  <dc:creator>WIN 8.1</dc:creator>
  <cp:lastModifiedBy>WIN 8.1</cp:lastModifiedBy>
  <cp:revision>4</cp:revision>
  <dcterms:created xsi:type="dcterms:W3CDTF">2016-09-16T13:42:50Z</dcterms:created>
  <dcterms:modified xsi:type="dcterms:W3CDTF">2016-10-12T05:43:08Z</dcterms:modified>
</cp:coreProperties>
</file>